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hgxzVKiFrh/FvCA65y685RhuC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9104CC-F54D-4E95-A425-7713EC7E1A2D}">
  <a:tblStyle styleId="{FE9104CC-F54D-4E95-A425-7713EC7E1A2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053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2mC-NUAmM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ky9I1ihAkg" TargetMode="Externa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j5M4s-cdAw" TargetMode="External"/><Relationship Id="rId3" Type="http://schemas.openxmlformats.org/officeDocument/2006/relationships/image" Target="../media/image38.jpg"/><Relationship Id="rId7" Type="http://schemas.openxmlformats.org/officeDocument/2006/relationships/hyperlink" Target="https://www.youtube.com/watch?v=epyWW2e43U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6/3/24/11297050/tay-microsoft-chatbot-racist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arstechnica.com/cars/2017/09/ntsb-teslas-autopilot-ux-a-major-role-in-fatal-model-s-crash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Science Bootcamp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The Bridge</a:t>
            </a:r>
            <a:endParaRPr/>
          </a:p>
        </p:txBody>
      </p:sp>
      <p:pic>
        <p:nvPicPr>
          <p:cNvPr id="86" name="Google Shape;86;p1" descr="Events organizados por The Bridge | Digital Talent Accelerator | Eventbr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9901" y="5505450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Supervisado</a:t>
            </a:r>
            <a:endParaRPr/>
          </a:p>
        </p:txBody>
      </p:sp>
      <p:sp>
        <p:nvSpPr>
          <p:cNvPr id="212" name="Google Shape;212;p10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etiquetados</a:t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7182066" y="1762118"/>
            <a:ext cx="4678502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 una serie de datos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 que definen nuestra variable objetivo (</a:t>
            </a:r>
            <a:r>
              <a:rPr lang="es-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algoritmo de Machine Learning que trabajan con datos "etiquetados". ¿Esto qué significa? El algoritmo tiene un histórico de datos (features), cuyo target es conocido.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algoritmo sabe lo que es un perro y lo que es un gato? NO. Detecta patrones y clasifica los datos en dos grupos. Después somos nosotros los encargados de interpretar esos grupos.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0" descr="Supervised Learning. In machine learning, Supervised… | by Jorge Leonel | 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2118"/>
            <a:ext cx="6224121" cy="459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No supervisado</a:t>
            </a: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Datos sin etiquetar</a:t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1" descr="Unsupervised Machine Learning Example in Keras | by Andrej Baranovskij | 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02" y="1768234"/>
            <a:ext cx="6359497" cy="44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 txBox="1"/>
          <p:nvPr/>
        </p:nvSpPr>
        <p:spPr>
          <a:xfrm>
            <a:off x="7386220" y="1762118"/>
            <a:ext cx="437669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este caso no tengo los datos etiquetados. NO hay una variable a predecir.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Tengo una serie de imágenes de perros y gatos, pero en ningún metadato tengo identificado qué hay en cada imagen.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el propio algoritmo el que detecta patrones (tamaño, color de pelo, orejas…) y separa en grupos los datos.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2" descr="What's the Difference Between AI, Machine Learning, and Deep Learning? |  Oracle Big Data Blog"/>
          <p:cNvPicPr preferRelativeResize="0"/>
          <p:nvPr/>
        </p:nvPicPr>
        <p:blipFill rotWithShape="1">
          <a:blip r:embed="rId3">
            <a:alphaModFix/>
          </a:blip>
          <a:srcRect l="7175" t="25695" r="7248" b="9028"/>
          <a:stretch/>
        </p:blipFill>
        <p:spPr>
          <a:xfrm>
            <a:off x="5492676" y="2892806"/>
            <a:ext cx="5984949" cy="260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 descr="Is Programming knowledge Required to Pursue Data Science? |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72" y="2294965"/>
            <a:ext cx="3496182" cy="36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¿Dónde situamos ML?</a:t>
            </a:r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Subcampo de la Inteligencia Artificial (IA)</a:t>
            </a:r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2" descr="Jackie Chan GIF - JackieChan Meme What - Descubre &amp; Comparte GIF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2182" y="2513395"/>
            <a:ext cx="47053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3822700" y="0"/>
            <a:ext cx="4474020" cy="6857999"/>
          </a:xfrm>
          <a:prstGeom prst="rect">
            <a:avLst/>
          </a:prstGeom>
          <a:solidFill>
            <a:srgbClr val="7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>
            <a:spLocks noGrp="1"/>
          </p:cNvSpPr>
          <p:nvPr>
            <p:ph type="title"/>
          </p:nvPr>
        </p:nvSpPr>
        <p:spPr>
          <a:xfrm>
            <a:off x="40322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/>
              <a:t>Machine Learning</a:t>
            </a:r>
            <a:endParaRPr sz="2400"/>
          </a:p>
        </p:txBody>
      </p:sp>
      <p:sp>
        <p:nvSpPr>
          <p:cNvPr id="247" name="Google Shape;247;p14"/>
          <p:cNvSpPr/>
          <p:nvPr/>
        </p:nvSpPr>
        <p:spPr>
          <a:xfrm>
            <a:off x="363547" y="1628574"/>
            <a:ext cx="312101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</a:t>
            </a:r>
            <a:r>
              <a:rPr lang="es-ES" sz="14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1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subcampo de las ciencias de la computación y una rama de la Inteligencia Artificial, cuyo objetivo es simular el </a:t>
            </a:r>
            <a:r>
              <a:rPr lang="es-ES" sz="1600" b="1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aprendizaje automático</a:t>
            </a:r>
            <a:r>
              <a:rPr lang="es-ES" sz="1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lang="es-ES" sz="16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1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dirty="0"/>
          </a:p>
        </p:txBody>
      </p:sp>
      <p:cxnSp>
        <p:nvCxnSpPr>
          <p:cNvPr id="248" name="Google Shape;248;p14"/>
          <p:cNvCxnSpPr>
            <a:cxnSpLocks/>
          </p:cNvCxnSpPr>
          <p:nvPr/>
        </p:nvCxnSpPr>
        <p:spPr>
          <a:xfrm>
            <a:off x="1895475" y="3686175"/>
            <a:ext cx="0" cy="1323975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9" name="Google Shape;249;p14"/>
          <p:cNvSpPr txBox="1"/>
          <p:nvPr/>
        </p:nvSpPr>
        <p:spPr>
          <a:xfrm>
            <a:off x="439738" y="5216883"/>
            <a:ext cx="2911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Supervisados, no supervisados…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4"/>
          <p:cNvSpPr txBox="1"/>
          <p:nvPr/>
        </p:nvSpPr>
        <p:spPr>
          <a:xfrm>
            <a:off x="44989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4251436" y="1623912"/>
            <a:ext cx="3616548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16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 de ML</a:t>
            </a: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utiliza estructuras lógicas que se asemejan en mayor medida a las neuronas de un cerebro, teniendo capas de unidades de proceso (neuronas artificiales) que se especializan en detectar determinadas características existentes en los objetos percibidos.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visión artificial es una de las áreas donde el Deep Learning proporciona una mejora considerable en comparación con algoritmos más tradicionales”</a:t>
            </a:r>
            <a:endParaRPr/>
          </a:p>
        </p:txBody>
      </p:sp>
      <p:cxnSp>
        <p:nvCxnSpPr>
          <p:cNvPr id="252" name="Google Shape;252;p14"/>
          <p:cNvCxnSpPr/>
          <p:nvPr/>
        </p:nvCxnSpPr>
        <p:spPr>
          <a:xfrm>
            <a:off x="2905125" y="5614135"/>
            <a:ext cx="1114425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3" name="Google Shape;253;p14"/>
          <p:cNvSpPr txBox="1"/>
          <p:nvPr/>
        </p:nvSpPr>
        <p:spPr>
          <a:xfrm>
            <a:off x="8804275" y="527051"/>
            <a:ext cx="2984500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8804274" y="1623912"/>
            <a:ext cx="29845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“Conjunto de algoritmos de Machine Learning que tienen como objetivo imitar los comportamientos cognitivos del ser humano”</a:t>
            </a:r>
            <a:endParaRPr/>
          </a:p>
        </p:txBody>
      </p:sp>
      <p:pic>
        <p:nvPicPr>
          <p:cNvPr id="255" name="Google Shape;255;p14" descr="Deep Learning with Pyth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687" y="4749476"/>
            <a:ext cx="3247420" cy="172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 descr="Imagen que contiene dibujo, tabl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0972" y="5658995"/>
            <a:ext cx="632236" cy="632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1748" y="5826885"/>
            <a:ext cx="439922" cy="43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 descr="Imagen que contiene dibuj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2101" y="5793343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8296720" y="6330949"/>
            <a:ext cx="112624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imágenes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10226397" y="6324026"/>
            <a:ext cx="9493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Reproducción de voz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1139438" y="6322166"/>
            <a:ext cx="109043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Reconocimiento habla y sonidos</a:t>
            </a:r>
            <a:endParaRPr/>
          </a:p>
        </p:txBody>
      </p:sp>
      <p:pic>
        <p:nvPicPr>
          <p:cNvPr id="262" name="Google Shape;262;p14" descr="Icon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8236" y="5819147"/>
            <a:ext cx="528823" cy="52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/>
        </p:nvSpPr>
        <p:spPr>
          <a:xfrm>
            <a:off x="9419141" y="6330949"/>
            <a:ext cx="72687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Escritura</a:t>
            </a:r>
            <a:endParaRPr/>
          </a:p>
        </p:txBody>
      </p:sp>
      <p:pic>
        <p:nvPicPr>
          <p:cNvPr id="264" name="Google Shape;264;p14" descr="Icono&#10;&#10;Descripción generada automá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13131" y="2978129"/>
            <a:ext cx="1496825" cy="14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8720641" y="4489468"/>
            <a:ext cx="14968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Asistentes virtuales</a:t>
            </a:r>
            <a:endParaRPr/>
          </a:p>
        </p:txBody>
      </p:sp>
      <p:pic>
        <p:nvPicPr>
          <p:cNvPr id="266" name="Google Shape;266;p14" descr="Imagen que contiene dibujo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54155" y="3192424"/>
            <a:ext cx="1127554" cy="1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10501965" y="4496680"/>
            <a:ext cx="1347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Coches inteligentes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5" descr="Skyscanner Chatbot — ChatbotGuide.or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4816" y="1923989"/>
            <a:ext cx="6427694" cy="365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Chatbots y asistentes virtuales</a:t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/>
        </p:nvSpPr>
        <p:spPr>
          <a:xfrm>
            <a:off x="523782" y="6123543"/>
            <a:ext cx="3329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disabled people video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Computer Vision</a:t>
            </a:r>
            <a:endParaRPr sz="1800" i="1">
              <a:solidFill>
                <a:srgbClr val="D8D8D8"/>
              </a:solidFill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16" descr="GitHub - StevieG47/Matlab-ComputerVision: Car Tracking, Lane Detection,  Traffic Sign Recognition, Homography, Color Segmentation, Visual Odomet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03377"/>
            <a:ext cx="5074772" cy="34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 descr="Show Facebook Computer Vision Tags Chrome Extension – Bram.u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902" y="2780805"/>
            <a:ext cx="4957798" cy="268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Ejemplos de IA</a:t>
            </a:r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Robots</a:t>
            </a: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7" descr="Sophia, el primer robot con ciudadanía - CRIPTO TENDENC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170" y="2432482"/>
            <a:ext cx="4366532" cy="29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2254928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Sophia Robot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8220723" y="5532553"/>
            <a:ext cx="268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Handle Robot</a:t>
            </a:r>
            <a:endParaRPr/>
          </a:p>
        </p:txBody>
      </p:sp>
      <p:pic>
        <p:nvPicPr>
          <p:cNvPr id="296" name="Google Shape;296;p17" descr="Handle', el sorprendente robot de Boston Dynamics que salta y mantiene el  equilibrio con sólo dos rueda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74" y="2514045"/>
            <a:ext cx="4670353" cy="28309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7"/>
          <p:cNvSpPr txBox="1"/>
          <p:nvPr/>
        </p:nvSpPr>
        <p:spPr>
          <a:xfrm>
            <a:off x="426128" y="6271859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Robots más avanzados en 2020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/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 que acaba de nacer…</a:t>
            </a:r>
            <a:endParaRPr/>
          </a:p>
        </p:txBody>
      </p:sp>
      <p:pic>
        <p:nvPicPr>
          <p:cNvPr id="303" name="Google Shape;303;p18" descr="Hacer Meme de Ben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676" y="1899075"/>
            <a:ext cx="5438648" cy="408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 descr="NTSB: Tesla's Autopilot UX a “major role” in fatal Model S crash [Updated]  | Ars Technic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88" y="2321859"/>
            <a:ext cx="5039894" cy="290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1344706" y="5531224"/>
            <a:ext cx="33438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Tesla’s Autopilot UX a “major role” in fatal Model S crash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9" descr="Twitter taught Microsoft's AI chatbot to be a racist asshole in less than a  day - The Ver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344" y="2904329"/>
            <a:ext cx="4743229" cy="23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 txBox="1"/>
          <p:nvPr/>
        </p:nvSpPr>
        <p:spPr>
          <a:xfrm>
            <a:off x="7376373" y="5531224"/>
            <a:ext cx="36631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taught Microsoft’s AI chatbot to be a racist asshole in less than a day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 txBox="1"/>
          <p:nvPr/>
        </p:nvSpPr>
        <p:spPr>
          <a:xfrm>
            <a:off x="381740" y="6269888"/>
            <a:ext cx="23703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Alexa fail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 txBox="1"/>
          <p:nvPr/>
        </p:nvSpPr>
        <p:spPr>
          <a:xfrm>
            <a:off x="10134021" y="6269887"/>
            <a:ext cx="18110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equipo 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400" y="1902303"/>
            <a:ext cx="7273200" cy="40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716902" y="30914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y herramientas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497691" y="763312"/>
            <a:ext cx="90000" cy="654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2004332" y="2875345"/>
            <a:ext cx="8401049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</a:t>
            </a:r>
            <a:r>
              <a:rPr lang="es-ES" sz="24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subcampo de las ciencias de la computación y una rama de la Inteligencia Artificial, cuyo objetivo es simular el </a:t>
            </a:r>
            <a:r>
              <a:rPr lang="es-ES" sz="2800" b="1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aprendizaje automático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lang="es-ES" sz="28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Organización de ML</a:t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>
            <a:off x="1969469" y="3566408"/>
            <a:ext cx="7218071" cy="135988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1969456" y="3215720"/>
            <a:ext cx="1764343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 txBox="1"/>
          <p:nvPr/>
        </p:nvSpPr>
        <p:spPr>
          <a:xfrm>
            <a:off x="2318677" y="2941391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1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4127554" y="2924299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2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5888903" y="2943052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3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7772418" y="2924299"/>
            <a:ext cx="1065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Semana 4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1"/>
          <p:cNvSpPr/>
          <p:nvPr/>
        </p:nvSpPr>
        <p:spPr>
          <a:xfrm>
            <a:off x="1969456" y="4326016"/>
            <a:ext cx="2990779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2315633" y="3935280"/>
            <a:ext cx="25314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1"/>
          <p:cNvSpPr/>
          <p:nvPr/>
        </p:nvSpPr>
        <p:spPr>
          <a:xfrm>
            <a:off x="4998098" y="4294680"/>
            <a:ext cx="909550" cy="27103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 txBox="1"/>
          <p:nvPr/>
        </p:nvSpPr>
        <p:spPr>
          <a:xfrm>
            <a:off x="4809391" y="3815583"/>
            <a:ext cx="1240168" cy="60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7515462" y="4268004"/>
            <a:ext cx="695326" cy="29862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5911875" y="4265028"/>
            <a:ext cx="1571460" cy="2984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 txBox="1"/>
          <p:nvPr/>
        </p:nvSpPr>
        <p:spPr>
          <a:xfrm>
            <a:off x="8257743" y="3894770"/>
            <a:ext cx="91175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6111601" y="3903750"/>
            <a:ext cx="1210813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</a:t>
            </a:r>
            <a:r>
              <a:rPr lang="es-ES" sz="12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8248650" y="4268004"/>
            <a:ext cx="948415" cy="27081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1"/>
          <p:cNvSpPr/>
          <p:nvPr/>
        </p:nvSpPr>
        <p:spPr>
          <a:xfrm rot="8910134">
            <a:off x="9191235" y="3016934"/>
            <a:ext cx="876460" cy="1699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8838318" y="2380149"/>
            <a:ext cx="2730875" cy="40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Presentación proyecto (27/28-S)</a:t>
            </a:r>
            <a:endParaRPr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46;p21">
            <a:extLst>
              <a:ext uri="{FF2B5EF4-FFF2-40B4-BE49-F238E27FC236}">
                <a16:creationId xmlns:a16="http://schemas.microsoft.com/office/drawing/2014/main" id="{F617ACE0-45BF-4A19-8F69-4898897B2B7F}"/>
              </a:ext>
            </a:extLst>
          </p:cNvPr>
          <p:cNvSpPr txBox="1"/>
          <p:nvPr/>
        </p:nvSpPr>
        <p:spPr>
          <a:xfrm>
            <a:off x="7445212" y="3772478"/>
            <a:ext cx="835825" cy="60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Series</a:t>
            </a:r>
            <a:endParaRPr sz="1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327;p21">
            <a:extLst>
              <a:ext uri="{FF2B5EF4-FFF2-40B4-BE49-F238E27FC236}">
                <a16:creationId xmlns:a16="http://schemas.microsoft.com/office/drawing/2014/main" id="{6D0468E5-6E7D-4357-9571-6D9D8CB7D1C6}"/>
              </a:ext>
            </a:extLst>
          </p:cNvPr>
          <p:cNvSpPr/>
          <p:nvPr/>
        </p:nvSpPr>
        <p:spPr>
          <a:xfrm>
            <a:off x="3775339" y="3208669"/>
            <a:ext cx="1764343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27;p21">
            <a:extLst>
              <a:ext uri="{FF2B5EF4-FFF2-40B4-BE49-F238E27FC236}">
                <a16:creationId xmlns:a16="http://schemas.microsoft.com/office/drawing/2014/main" id="{A102BE80-B309-4C7D-A76C-4B20F9FD68E1}"/>
              </a:ext>
            </a:extLst>
          </p:cNvPr>
          <p:cNvSpPr/>
          <p:nvPr/>
        </p:nvSpPr>
        <p:spPr>
          <a:xfrm>
            <a:off x="7423197" y="3208669"/>
            <a:ext cx="1764343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27;p21">
            <a:extLst>
              <a:ext uri="{FF2B5EF4-FFF2-40B4-BE49-F238E27FC236}">
                <a16:creationId xmlns:a16="http://schemas.microsoft.com/office/drawing/2014/main" id="{405A6CB4-2F57-4F1B-9754-E1B859B5C200}"/>
              </a:ext>
            </a:extLst>
          </p:cNvPr>
          <p:cNvSpPr/>
          <p:nvPr/>
        </p:nvSpPr>
        <p:spPr>
          <a:xfrm>
            <a:off x="5587210" y="3208669"/>
            <a:ext cx="1764343" cy="239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Ejemplo de banca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" name="Google Shape;103;p3"/>
          <p:cNvGraphicFramePr/>
          <p:nvPr/>
        </p:nvGraphicFramePr>
        <p:xfrm>
          <a:off x="587829" y="3212177"/>
          <a:ext cx="4455300" cy="1613010"/>
        </p:xfrm>
        <a:graphic>
          <a:graphicData uri="http://schemas.openxmlformats.org/drawingml/2006/table">
            <a:tbl>
              <a:tblPr firstRow="1" bandRow="1">
                <a:noFill/>
                <a:tableStyleId>{FE9104CC-F54D-4E95-A425-7713EC7E1A2D}</a:tableStyleId>
              </a:tblPr>
              <a:tblGrid>
                <a:gridCol w="111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" name="Google Shape;104;p3"/>
          <p:cNvGraphicFramePr/>
          <p:nvPr/>
        </p:nvGraphicFramePr>
        <p:xfrm>
          <a:off x="5614513" y="2608644"/>
          <a:ext cx="5915000" cy="2651870"/>
        </p:xfrm>
        <a:graphic>
          <a:graphicData uri="http://schemas.openxmlformats.org/drawingml/2006/table">
            <a:tbl>
              <a:tblPr firstRow="1" bandRow="1">
                <a:noFill/>
                <a:tableStyleId>{FE9104CC-F54D-4E95-A425-7713EC7E1A2D}</a:tableStyleId>
              </a:tblPr>
              <a:tblGrid>
                <a:gridCol w="8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3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Cliente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Dinero en cuenta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Ha tenido impagos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Trabajo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Estado civil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Deudas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Buen pagador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B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C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24.000 €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D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150.000 €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1.000 €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F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33.000 €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Pensionista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Hipoteca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G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725 €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Pareja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H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500 €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Estudiante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6.000 €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Calibri"/>
                        <a:buNone/>
                      </a:pPr>
                      <a:r>
                        <a:rPr lang="es-ES" sz="900" u="none" strike="noStrike" cap="none"/>
                        <a:t>Casado/a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Préstamo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J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300.000 €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Soltero/a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No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/>
                        <a:t>SI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Mi primer modelo de ML</a:t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463844" y="1891900"/>
            <a:ext cx="107644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vez que viajas apuntas tus KMs y el combustible consumido, por lo que cuánto más distancia, más combustible consumo.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en 300 km consumo 40L, ¿Cuántos L consumo en 700km?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307" y="3347309"/>
            <a:ext cx="3197088" cy="2200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4"/>
          <p:cNvCxnSpPr/>
          <p:nvPr/>
        </p:nvCxnSpPr>
        <p:spPr>
          <a:xfrm rot="10800000" flipH="1">
            <a:off x="1930960" y="3658028"/>
            <a:ext cx="2204621" cy="1410746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4"/>
          <p:cNvSpPr txBox="1"/>
          <p:nvPr/>
        </p:nvSpPr>
        <p:spPr>
          <a:xfrm>
            <a:off x="1866204" y="5689047"/>
            <a:ext cx="1570173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48" b="-239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963695" y="6058061"/>
            <a:ext cx="3607591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181" t="-2220" r="-336" b="-35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6906053" y="3772809"/>
            <a:ext cx="1562100" cy="667692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988853" y="3772808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Numero de personas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69060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Equipaje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8988853" y="4757059"/>
            <a:ext cx="1562100" cy="667693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Altura recorrida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6569914" y="5941503"/>
            <a:ext cx="4658391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61" b="-26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716902" y="1283082"/>
            <a:ext cx="5487955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s-ES" sz="1800" i="1">
                <a:solidFill>
                  <a:srgbClr val="D8D8D8"/>
                </a:solidFill>
              </a:rPr>
              <a:t>Definición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2004332" y="2884870"/>
            <a:ext cx="8401049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“Machine </a:t>
            </a:r>
            <a:r>
              <a:rPr lang="es-ES" sz="24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subcampo de las ciencias de la computación y una rama de la Inteligencia Artificial, cuyo objetivo es simular el </a:t>
            </a:r>
            <a:r>
              <a:rPr lang="es-ES" sz="2800" b="1" i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aprendizaje automático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gracias a modelos matemáticos, que nos sirven para </a:t>
            </a:r>
            <a:r>
              <a:rPr lang="es-ES" sz="2800" b="1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detectar patrones en los datos y realizar predicciones</a:t>
            </a:r>
            <a:r>
              <a:rPr lang="es-ES" sz="24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45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964032" y="2103437"/>
            <a:ext cx="626393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¿Qué podemos resolver con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26633" y="55488"/>
            <a:ext cx="3996000" cy="3300272"/>
          </a:xfrm>
          <a:prstGeom prst="rect">
            <a:avLst/>
          </a:prstGeom>
          <a:blipFill rotWithShape="1">
            <a:blip r:embed="rId3">
              <a:alphaModFix amt="38000"/>
            </a:blip>
            <a:stretch>
              <a:fillRect l="-29279" r="-2927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Banca y Seguros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fraude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Anticipación al impago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Productos personalizados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4083731" y="55488"/>
            <a:ext cx="4012707" cy="3300272"/>
          </a:xfrm>
          <a:prstGeom prst="rect">
            <a:avLst/>
          </a:prstGeom>
          <a:blipFill rotWithShape="1">
            <a:blip r:embed="rId4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 del cliente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sentimientos en campañas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Experiencia de cliente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8140828" y="55488"/>
            <a:ext cx="4012707" cy="3300272"/>
          </a:xfrm>
          <a:prstGeom prst="rect">
            <a:avLst/>
          </a:prstGeom>
          <a:blipFill rotWithShape="1">
            <a:blip r:embed="rId5">
              <a:alphaModFix amt="38000"/>
            </a:blip>
            <a:stretch>
              <a:fillRect l="-6968" r="-6968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Retail</a:t>
            </a:r>
            <a:r>
              <a:rPr lang="es-E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logística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Comportamientos de compra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de entregas y de </a:t>
            </a:r>
            <a:r>
              <a:rPr lang="es-ES" sz="14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demadas</a:t>
            </a:r>
            <a:endParaRPr sz="14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averías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6634" y="3429000"/>
            <a:ext cx="4012707" cy="3300272"/>
          </a:xfrm>
          <a:prstGeom prst="rect">
            <a:avLst/>
          </a:prstGeom>
          <a:blipFill rotWithShape="1">
            <a:blip r:embed="rId6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Sector salud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Clasificadores de radiografías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Predicción de enfermedades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Anticipación a la saturación de hospitales/clínicas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4083731" y="3429000"/>
            <a:ext cx="4012707" cy="3300272"/>
          </a:xfrm>
          <a:prstGeom prst="rect">
            <a:avLst/>
          </a:prstGeom>
          <a:blipFill rotWithShape="1">
            <a:blip r:embed="rId7">
              <a:alphaModFix amt="38000"/>
            </a:blip>
            <a:stretch>
              <a:fillRect l="-8311" r="-831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Recomendadores de productos en base a tu actividad en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Recomendador de media (Netflix, Spotify)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8140828" y="3429000"/>
            <a:ext cx="4012707" cy="3300272"/>
          </a:xfrm>
          <a:prstGeom prst="rect">
            <a:avLst/>
          </a:prstGeom>
          <a:blipFill rotWithShape="1">
            <a:blip r:embed="rId8">
              <a:alphaModFix amt="38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Mercados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Tendencias/anomalías, comportamientos predictivos en mercado de valores, energético.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>
            <a:off x="319880" y="1272345"/>
            <a:ext cx="3263900" cy="80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utilizados en predicción de datos etiquetados</a:t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3807777" y="0"/>
            <a:ext cx="4474020" cy="6857999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/>
        </p:nvSpPr>
        <p:spPr>
          <a:xfrm>
            <a:off x="8535640" y="1258024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Reinforcment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 que aprenden interactuando con su entorno</a:t>
            </a:r>
            <a:endParaRPr/>
          </a:p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103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660" y="247815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367" y="243300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06" y="3538595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023" y="37956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975" y="3510006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 txBox="1"/>
          <p:nvPr/>
        </p:nvSpPr>
        <p:spPr>
          <a:xfrm>
            <a:off x="584506" y="2216542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 pagador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625103" y="3263426"/>
            <a:ext cx="10171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Mal pagador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1020" y="320535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4602" y="2557162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820" y="266225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320" y="26520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573" y="352430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745" y="381939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2940" y="314290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055" y="2601662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2471870" y="2936415"/>
            <a:ext cx="95923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Nuevos casos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5472" y="254834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  <a:biLevel thresh="50000"/>
          </a:blip>
          <a:srcRect/>
          <a:stretch/>
        </p:blipFill>
        <p:spPr>
          <a:xfrm>
            <a:off x="4998828" y="2695300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  <a:biLevel thresh="50000"/>
          </a:blip>
          <a:srcRect/>
          <a:stretch/>
        </p:blipFill>
        <p:spPr>
          <a:xfrm>
            <a:off x="4770991" y="276423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1432" y="2713156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9340" y="2560687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553" y="3940843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3438" y="3706914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6593" y="372627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  <a:biLevel thresh="50000"/>
          </a:blip>
          <a:srcRect/>
          <a:stretch/>
        </p:blipFill>
        <p:spPr>
          <a:xfrm>
            <a:off x="4943438" y="2985338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1885" y="3728429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053" y="3673471"/>
            <a:ext cx="371920" cy="37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7845" y="3925333"/>
            <a:ext cx="371920" cy="3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4603746" y="2286624"/>
            <a:ext cx="87567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Trabajador</a:t>
            </a:r>
            <a:endParaRPr/>
          </a:p>
        </p:txBody>
      </p:sp>
      <p:sp>
        <p:nvSpPr>
          <p:cNvPr id="182" name="Google Shape;182;p8"/>
          <p:cNvSpPr txBox="1"/>
          <p:nvPr/>
        </p:nvSpPr>
        <p:spPr>
          <a:xfrm>
            <a:off x="6376875" y="2305830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Autónomo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6449706" y="3475177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Pensionistas</a:t>
            </a:r>
            <a:endParaRPr/>
          </a:p>
        </p:txBody>
      </p:sp>
      <p:sp>
        <p:nvSpPr>
          <p:cNvPr id="184" name="Google Shape;184;p8"/>
          <p:cNvSpPr txBox="1"/>
          <p:nvPr/>
        </p:nvSpPr>
        <p:spPr>
          <a:xfrm>
            <a:off x="4434486" y="3416611"/>
            <a:ext cx="104493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Desempleados</a:t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4427760" y="1223289"/>
            <a:ext cx="3263900" cy="81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 no etiquetados, detectan patrones o anomalías.</a:t>
            </a:r>
            <a:endParaRPr/>
          </a:p>
        </p:txBody>
      </p:sp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2294108" y="114124"/>
            <a:ext cx="7493000" cy="78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ES" sz="3200"/>
              <a:t>Tipos de algoritmos</a:t>
            </a:r>
            <a:endParaRPr/>
          </a:p>
        </p:txBody>
      </p:sp>
      <p:cxnSp>
        <p:nvCxnSpPr>
          <p:cNvPr id="189" name="Google Shape;189;p8"/>
          <p:cNvCxnSpPr/>
          <p:nvPr/>
        </p:nvCxnSpPr>
        <p:spPr>
          <a:xfrm>
            <a:off x="1951830" y="2433008"/>
            <a:ext cx="0" cy="15078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8"/>
          <p:cNvSpPr/>
          <p:nvPr/>
        </p:nvSpPr>
        <p:spPr>
          <a:xfrm>
            <a:off x="5370748" y="5057464"/>
            <a:ext cx="1468392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3954634" y="5761881"/>
            <a:ext cx="1968478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Segmentación de clientes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Biología: Clasificación de plantas o animales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6124047" y="5661262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Identificación de fraudes</a:t>
            </a: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96914" y="5111704"/>
            <a:ext cx="2201773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285286" y="5590138"/>
            <a:ext cx="1452246" cy="94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-&gt; Número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Proyección de ventas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Estimación de parámetros para evitar averías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848039" y="5483812"/>
            <a:ext cx="2062166" cy="9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-&gt; Clase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imágenes para medicina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texto para RRSS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Default en bancos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8" descr="Deep Reinforcement Learning and Its Applications - Inteliment Technologie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22489" y="2509373"/>
            <a:ext cx="3006657" cy="169577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4956951" y="6318681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Reducción dimensionalidad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 previas a un algoritmo supervisado, para reducir features</a:t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92;p8">
            <a:extLst>
              <a:ext uri="{FF2B5EF4-FFF2-40B4-BE49-F238E27FC236}">
                <a16:creationId xmlns:a16="http://schemas.microsoft.com/office/drawing/2014/main" id="{1FA19A49-BE6D-4CF6-BD79-5867ACC58FF7}"/>
              </a:ext>
            </a:extLst>
          </p:cNvPr>
          <p:cNvSpPr/>
          <p:nvPr/>
        </p:nvSpPr>
        <p:spPr>
          <a:xfrm>
            <a:off x="9368972" y="5483624"/>
            <a:ext cx="2062166" cy="3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Recomendador de noticias, conducción autónoma, Natural Language Processing</a:t>
            </a:r>
            <a:endParaRPr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>
            <a:spLocks noGrp="1"/>
          </p:cNvSpPr>
          <p:nvPr>
            <p:ph type="title"/>
          </p:nvPr>
        </p:nvSpPr>
        <p:spPr>
          <a:xfrm>
            <a:off x="716902" y="30914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ES"/>
              <a:t>Tipos de algoritmos</a:t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497691" y="763312"/>
            <a:ext cx="90138" cy="65434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9" descr="Types of Machine Learning Algorithms | 7wDa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839" y="1634705"/>
            <a:ext cx="6621726" cy="47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/>
          <p:nvPr/>
        </p:nvSpPr>
        <p:spPr>
          <a:xfrm rot="3598520">
            <a:off x="5835440" y="1469075"/>
            <a:ext cx="3944116" cy="2637323"/>
          </a:xfrm>
          <a:prstGeom prst="flowChartTerminator">
            <a:avLst/>
          </a:prstGeom>
          <a:noFill/>
          <a:ln w="5715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8886178" y="1524937"/>
            <a:ext cx="1207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80%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938</Words>
  <Application>Microsoft Office PowerPoint</Application>
  <PresentationFormat>Panorámica</PresentationFormat>
  <Paragraphs>235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Machine Learning</vt:lpstr>
      <vt:lpstr>Machine Learning</vt:lpstr>
      <vt:lpstr>Machine Learning</vt:lpstr>
      <vt:lpstr>Machine Learning</vt:lpstr>
      <vt:lpstr>Machine Learning</vt:lpstr>
      <vt:lpstr>¿Qué podemos resolver con Machine Learning?</vt:lpstr>
      <vt:lpstr>Presentación de PowerPoint</vt:lpstr>
      <vt:lpstr>Tipos de algoritmos</vt:lpstr>
      <vt:lpstr>Tipos de algoritmos</vt:lpstr>
      <vt:lpstr>Supervisado</vt:lpstr>
      <vt:lpstr>No supervisado</vt:lpstr>
      <vt:lpstr>Presentación de PowerPoint</vt:lpstr>
      <vt:lpstr>Machine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Organización de 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Daniel Ortiz</dc:creator>
  <cp:lastModifiedBy>Daniel Ortiz</cp:lastModifiedBy>
  <cp:revision>3</cp:revision>
  <dcterms:created xsi:type="dcterms:W3CDTF">2020-10-12T14:09:12Z</dcterms:created>
  <dcterms:modified xsi:type="dcterms:W3CDTF">2021-08-30T05:12:40Z</dcterms:modified>
</cp:coreProperties>
</file>